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5"/>
  </p:notesMasterIdLst>
  <p:sldIdLst>
    <p:sldId id="265" r:id="rId2"/>
    <p:sldId id="269" r:id="rId3"/>
    <p:sldId id="260" r:id="rId4"/>
    <p:sldId id="266" r:id="rId5"/>
    <p:sldId id="267" r:id="rId6"/>
    <p:sldId id="257" r:id="rId7"/>
    <p:sldId id="259" r:id="rId8"/>
    <p:sldId id="273" r:id="rId9"/>
    <p:sldId id="261" r:id="rId10"/>
    <p:sldId id="264" r:id="rId11"/>
    <p:sldId id="272" r:id="rId12"/>
    <p:sldId id="270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14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17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1"/>
                </a:solidFill>
              </a:rPr>
              <a:t>Gender</a:t>
            </a:r>
            <a:r>
              <a:rPr lang="en-US" altLang="zh-CN" dirty="0" err="1">
                <a:solidFill>
                  <a:schemeClr val="bg1"/>
                </a:solidFill>
              </a:rPr>
              <a:t>_Pre</a:t>
            </a:r>
            <a:endParaRPr lang="en-US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E6D7-F44A-B1ED-B79F1C0BFFA2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D7-F44A-B1ED-B79F1C0BFF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Males</c:v>
                </c:pt>
                <c:pt idx="1">
                  <c:v>Females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241</c:v>
                </c:pt>
                <c:pt idx="1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D7-F44A-B1ED-B79F1C0BFFA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bg2"/>
                </a:solidFill>
              </a:rPr>
              <a:t>Ethnicity_Pre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F2-4343-88F2-931942E265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0B-FA4D-87F4-0251BBC6D4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URM</c:v>
                </c:pt>
                <c:pt idx="1">
                  <c:v>Majority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142</c:v>
                </c:pt>
                <c:pt idx="1">
                  <c:v>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0B-FA4D-87F4-0251BBC6D4A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2"/>
                </a:solidFill>
              </a:rPr>
              <a:t>Ethnicity_Post</a:t>
            </a:r>
            <a:endParaRPr lang="en-US" dirty="0">
              <a:solidFill>
                <a:schemeClr val="bg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49-F947-9B5C-5DADB335C08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49-F947-9B5C-5DADB335C0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URM</c:v>
                </c:pt>
                <c:pt idx="1">
                  <c:v>Majority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135</c:v>
                </c:pt>
                <c:pt idx="1">
                  <c:v>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08-F643-B888-02FFD7AC631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2"/>
                </a:solidFill>
              </a:rPr>
              <a:t>Gender_Pre</a:t>
            </a:r>
            <a:endParaRPr lang="en-US" dirty="0">
              <a:solidFill>
                <a:schemeClr val="bg2"/>
              </a:solidFill>
            </a:endParaRPr>
          </a:p>
        </c:rich>
      </c:tx>
      <c:layout>
        <c:manualLayout>
          <c:xMode val="edge"/>
          <c:yMode val="edge"/>
          <c:x val="0.30316951429289318"/>
          <c:y val="6.70727885872745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396891126616285"/>
          <c:y val="0.21968362769074551"/>
          <c:w val="0.46851673785732229"/>
          <c:h val="0.68278584802890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09-1B48-A471-FEAF13039C2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C2-BC4B-806B-83DA201ADC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265</c:v>
                </c:pt>
                <c:pt idx="1">
                  <c:v>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09-1B48-A471-FEAF13039C2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bg1"/>
                </a:solidFill>
              </a:rPr>
              <a:t>Gender_Post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329-F044-9737-266C2151227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29-F044-9737-266C215122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161</c:v>
                </c:pt>
                <c:pt idx="1">
                  <c:v>128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29-F044-9737-266C2151227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bg1"/>
                </a:solidFill>
              </a:rPr>
              <a:t>Ethnicity_Pre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2C-F148-AE33-386736BD158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0B-FA4D-87F4-0251BBC6D4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URM</c:v>
                </c:pt>
                <c:pt idx="1">
                  <c:v>Majority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110</c:v>
                </c:pt>
                <c:pt idx="1">
                  <c:v>292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0B-FA4D-87F4-0251BBC6D4A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1"/>
                </a:solidFill>
              </a:rPr>
              <a:t>Ethnicity_Post</a:t>
            </a:r>
            <a:endParaRPr lang="en-US" dirty="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41A-3C44-94EA-2EE991C55E3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41A-3C44-94EA-2EE991C55E3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URM</c:v>
                </c:pt>
                <c:pt idx="1">
                  <c:v>Majority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70</c:v>
                </c:pt>
                <c:pt idx="1">
                  <c:v>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08-F643-B888-02FFD7AC631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bg2"/>
                </a:solidFill>
              </a:rPr>
              <a:t>Gender_Post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329-F044-9737-266C2151227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29-F044-9737-266C215122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260</c:v>
                </c:pt>
                <c:pt idx="1">
                  <c:v>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29-F044-9737-266C2151227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bg2"/>
                </a:solidFill>
              </a:rPr>
              <a:t>Ethnicity_Pre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2F2-4343-88F2-931942E265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60B-FA4D-87F4-0251BBC6D4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URM</c:v>
                </c:pt>
                <c:pt idx="1">
                  <c:v>Majority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142</c:v>
                </c:pt>
                <c:pt idx="1">
                  <c:v>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0B-FA4D-87F4-0251BBC6D4A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2"/>
                </a:solidFill>
              </a:rPr>
              <a:t>Ethnicity_Post</a:t>
            </a:r>
            <a:endParaRPr lang="en-US" dirty="0">
              <a:solidFill>
                <a:schemeClr val="bg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49-F947-9B5C-5DADB335C08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49-F947-9B5C-5DADB335C0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URM</c:v>
                </c:pt>
                <c:pt idx="1">
                  <c:v>Majority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135</c:v>
                </c:pt>
                <c:pt idx="1">
                  <c:v>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08-F643-B888-02FFD7AC631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2"/>
                </a:solidFill>
              </a:rPr>
              <a:t>Gender_Pre</a:t>
            </a:r>
            <a:endParaRPr lang="en-US" dirty="0">
              <a:solidFill>
                <a:schemeClr val="bg2"/>
              </a:solidFill>
            </a:endParaRPr>
          </a:p>
        </c:rich>
      </c:tx>
      <c:layout>
        <c:manualLayout>
          <c:xMode val="edge"/>
          <c:yMode val="edge"/>
          <c:x val="0.30316951429289318"/>
          <c:y val="6.70727885872745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396891126616285"/>
          <c:y val="0.21968362769074551"/>
          <c:w val="0.46851673785732229"/>
          <c:h val="0.68278584802890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FF0000"/>
            </a:solidFill>
          </c:spPr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09-1B48-A471-FEAF13039C2D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7C2-BC4B-806B-83DA201ADC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265</c:v>
                </c:pt>
                <c:pt idx="1">
                  <c:v>218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09-1B48-A471-FEAF13039C2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chemeClr val="bg2"/>
                </a:solidFill>
              </a:rPr>
              <a:t>Gender_Post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dPt>
            <c:idx val="0"/>
            <c:bubble3D val="0"/>
            <c:spPr>
              <a:solidFill>
                <a:schemeClr val="tx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329-F044-9737-266C2151227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329-F044-9737-266C215122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260</c:v>
                </c:pt>
                <c:pt idx="1">
                  <c:v>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29-F044-9737-266C2151227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4C12A-D3D9-7244-B7F3-0E70C8A2DFF2}" type="datetimeFigureOut">
              <a:t>3/5/21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9F2BD-BE34-DB40-9047-1828D66383B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46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6908D-931E-7342-A12B-245BE5E21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4094F-D530-A14E-A841-56F9E94544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4C28A-6F57-734C-8351-D9D45FB0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310F3-0263-D941-B878-0C0FA2CCFF2F}" type="datetime1"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52394-23A0-EA41-A0E3-43F940E21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31BB3-A4B2-5144-A1EF-3BB112786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21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11E7A-C399-4147-91DD-7BCE85FD12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921767-64AE-B240-AC3D-67BC823AB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F1D1E-D948-9248-94FE-99C699B17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FE26-9EE4-474C-825C-2F61E0580C4D}" type="datetime1"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7B7EB-0A84-9541-92ED-CCA72A3ED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F4445-A9C6-8C45-8B09-CAEAA23D4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44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0CD037-1847-4248-9154-F151DAB3EE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9A4D87-C762-A34A-AC68-92EA7C29CB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C2071-D690-6544-A269-3E5A88ABA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267EC-0ECB-7F42-B56F-1E5C0AA3E12E}" type="datetime1"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B544C-0CDA-BF4D-96AE-1FA8CB864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B554A-3CEF-0D40-A44A-E54800CE6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87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902BD-EFFD-3C4E-9C3A-C175EB9ED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05272-14B0-1340-B67D-D0C3C4CB66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CA14F0-CBAC-FE46-9453-8AB5DCC3A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4838B-F6BD-5E48-88D6-8BEA6DE15A8A}" type="datetime1"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C55AC-A9A2-1048-9F3E-9579EE7B7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BF64A-4511-1542-8D1F-DE9B86D2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979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FACBB-13F0-CC46-9EE2-96591EA74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A0CC9-FEF4-3541-A23B-827C034EB4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86F263-6E7E-FB40-9D4B-4EAB4C358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2DC72-12E4-BA46-956C-594DA1253083}" type="datetime1"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22CE6-5A68-6F4E-BF0B-FAA8E652B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1C134-8116-2449-85B3-33ED89990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3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66976-F1D0-4940-BAFD-5B49D0931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852AF-4932-6146-AABD-71BF683241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4A452F-12FB-4E45-88C5-D484945C4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B85D4-BCD1-9B4D-818B-FFA48122A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78392-D760-C746-843A-4BA763659708}" type="datetime1"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1292F7-590A-104D-9AB9-428BD28C2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7CCB4-2EA1-F04F-AED6-33B77E3E3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87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ADE95-E4EC-724C-903C-B5B6E66CF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01A53F-FF23-EA42-A39F-24A915BC48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9B77F-5086-4847-AF85-2E24AD77E5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999ACF-182A-0649-A05D-9F8E5409D5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A3D715-02EB-694A-BB2F-F94253C0DD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FD00D1-D021-EF4A-BACD-B899FF709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7085E-5B76-2248-A036-14DB1718A1FD}" type="datetime1">
              <a:t>3/5/21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CC9523-7434-524E-BF8D-E12F5E3EA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A3886E-FBAF-8F46-9DC5-6B4ACA11E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187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93EAC-A0AF-3843-8345-0EE834140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79FC01-4F08-6A4D-B4BD-E9840EA5E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B332-46DC-0A45-92AC-2FCE369A397C}" type="datetime1">
              <a:t>3/5/21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DD87A9-9A12-BE4A-8302-B1492D603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F0F4B4-534D-6F4E-B01E-C2CD8AD4D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0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66B4EF-6628-9A45-8974-6B9DD14D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4199F-AF81-EF48-BB41-47A5708E3509}" type="datetime1">
              <a:t>3/5/21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C5084A-DEE1-AA4C-AEC8-91ED160E7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BCC9A9-F9CF-E940-AB3F-D1B240ECC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1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255E0-B9BB-DC4B-A628-772B5A1E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BFF22-086A-E349-A6E7-101126FA1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14554C-7111-4849-9A45-F76E86920E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35EB4-2076-C246-B5A8-F51115117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8952D-1F72-E94A-8DC0-040B595816A5}" type="datetime1"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60D-9910-4B47-945E-FA38F6461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FA3C2-0F1F-3647-BEBC-813D2D5F1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99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0E31-D09B-4D4C-A120-6A2DD9332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728228-B3F4-5D4B-9D08-3E2FF6C16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D6EB0C-C0A2-404F-9494-6E85B17A79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4B9456-A62E-F742-A1D0-17578E015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229B-FF60-EB4D-9566-F1D21948ACF1}" type="datetime1">
              <a:t>3/5/21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5C0E9E-D7A3-7B47-84F9-D02539814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8C23D-2404-D747-8F3B-16AD7CB44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703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29B410-DB13-D34C-8A7A-9A2884B9E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E79165-D047-104A-9503-574B1147D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12C6A-BCE8-5F40-8050-ABC8B35FEA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01D76-9F42-B240-BBEE-75EF9082C2DB}" type="datetime1">
              <a:t>3/5/21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39951-906D-E446-A91F-69538DFC06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Prepared for CISE REU PI Meeting 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53CC4-6FB4-2443-89B1-28FD993F0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8A71F-B73D-194C-91E0-B2223D78F3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43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ournals.elsevier.com/evaluation-and-program-plannin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2.xml"/><Relationship Id="rId4" Type="http://schemas.openxmlformats.org/officeDocument/2006/relationships/chart" Target="../charts/char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33A29-9B97-5649-A20E-78880EB392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CISE REU Evaluation Toolkit 2020 Summative Report for Summer Programs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4FA77E76-3481-4D4B-8778-068E5C9EAE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Audrey Rorrer, PhD</a:t>
            </a:r>
          </a:p>
          <a:p>
            <a:r>
              <a:rPr lang="en-US"/>
              <a:t>Research Associate Professor, Computer Science</a:t>
            </a:r>
          </a:p>
          <a:p>
            <a:r>
              <a:rPr lang="en-US"/>
              <a:t>UNC Charlotte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25DDF2-BD59-044C-B0B7-47F0E1296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Prepared for CISE REU PI Meeting 2020 (postponed); overview presented during February 2021 CISE REU PI Meeting</a:t>
            </a:r>
          </a:p>
        </p:txBody>
      </p:sp>
    </p:spTree>
    <p:extLst>
      <p:ext uri="{BB962C8B-B14F-4D97-AF65-F5344CB8AC3E}">
        <p14:creationId xmlns:p14="http://schemas.microsoft.com/office/powerpoint/2010/main" val="3441432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54CB-246A-4E4E-BF09-B12FF377E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404" y="482840"/>
            <a:ext cx="3453196" cy="5422008"/>
          </a:xfrm>
        </p:spPr>
        <p:txBody>
          <a:bodyPr>
            <a:normAutofit fontScale="90000"/>
          </a:bodyPr>
          <a:lstStyle/>
          <a:p>
            <a:r>
              <a:rPr lang="en-US" dirty="0"/>
              <a:t>2019 Findings*</a:t>
            </a:r>
            <a:br>
              <a:rPr lang="en-US" dirty="0"/>
            </a:br>
            <a:r>
              <a:rPr lang="en-US" dirty="0"/>
              <a:t>+</a:t>
            </a:r>
            <a:br>
              <a:rPr lang="en-US" dirty="0"/>
            </a:br>
            <a:r>
              <a:rPr lang="en-US" sz="3200" dirty="0"/>
              <a:t>Self-Efficacy</a:t>
            </a:r>
            <a:br>
              <a:rPr lang="en-US" sz="3200" dirty="0"/>
            </a:br>
            <a:r>
              <a:rPr lang="en-US" sz="3200" dirty="0"/>
              <a:t>Grit</a:t>
            </a:r>
            <a:br>
              <a:rPr lang="en-US" sz="3200" dirty="0"/>
            </a:br>
            <a:r>
              <a:rPr lang="en-US" sz="3200" dirty="0"/>
              <a:t>Research Skills</a:t>
            </a:r>
            <a:br>
              <a:rPr lang="en-US" sz="3200" dirty="0"/>
            </a:br>
            <a:r>
              <a:rPr lang="en-US" sz="3200" dirty="0"/>
              <a:t>Leadership</a:t>
            </a:r>
            <a:br>
              <a:rPr lang="en-US" sz="3200" dirty="0"/>
            </a:br>
            <a:r>
              <a:rPr lang="en-US" sz="3200" dirty="0"/>
              <a:t>Identity</a:t>
            </a:r>
            <a:br>
              <a:rPr lang="en-US" sz="3200" dirty="0"/>
            </a:br>
            <a:r>
              <a:rPr lang="en-US" dirty="0"/>
              <a:t> -</a:t>
            </a:r>
            <a:br>
              <a:rPr lang="en-US" sz="3200" dirty="0"/>
            </a:br>
            <a:r>
              <a:rPr lang="en-US" sz="3200" dirty="0"/>
              <a:t>Graduate Intent</a:t>
            </a:r>
            <a:br>
              <a:rPr lang="en-US" sz="3200" dirty="0"/>
            </a:br>
            <a:r>
              <a:rPr lang="en-US" sz="3200" dirty="0"/>
              <a:t>Attitude</a:t>
            </a:r>
            <a:br>
              <a:rPr lang="en-US" sz="3200" dirty="0"/>
            </a:br>
            <a:br>
              <a:rPr lang="en-US" sz="3600" dirty="0"/>
            </a:br>
            <a:r>
              <a:rPr lang="en-US" sz="1600" dirty="0"/>
              <a:t>*These are matched pairs.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80E04C3-5EA5-4C41-80D3-AFA27834DC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535901"/>
              </p:ext>
            </p:extLst>
          </p:nvPr>
        </p:nvGraphicFramePr>
        <p:xfrm>
          <a:off x="4251960" y="357187"/>
          <a:ext cx="7601712" cy="5079566"/>
        </p:xfrm>
        <a:graphic>
          <a:graphicData uri="http://schemas.openxmlformats.org/drawingml/2006/table">
            <a:tbl>
              <a:tblPr firstRow="1" firstCol="1" bandRow="1"/>
              <a:tblGrid>
                <a:gridCol w="2548890">
                  <a:extLst>
                    <a:ext uri="{9D8B030D-6E8A-4147-A177-3AD203B41FA5}">
                      <a16:colId xmlns:a16="http://schemas.microsoft.com/office/drawing/2014/main" val="35358430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1922614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57880577"/>
                    </a:ext>
                  </a:extLst>
                </a:gridCol>
                <a:gridCol w="1338072">
                  <a:extLst>
                    <a:ext uri="{9D8B030D-6E8A-4147-A177-3AD203B41FA5}">
                      <a16:colId xmlns:a16="http://schemas.microsoft.com/office/drawing/2014/main" val="3248539645"/>
                    </a:ext>
                  </a:extLst>
                </a:gridCol>
              </a:tblGrid>
              <a:tr h="788351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Construct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Pre-Survey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Post-Survey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1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  <a:endParaRPr lang="en-US" sz="3700" b="0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111300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Self-Efficacy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3.53(0.77)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4.25(0.57)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&lt;.001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098385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Graduate School 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3.89(0.67)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3.85(0.85)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.08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492019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Attitudes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4.24(0.61)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4.07(0.87)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&lt;.001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738780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Grit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3.80(0.50)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3.81(0.54)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.40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168109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Research Skills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3.08(0.80)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3.90(0.65)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&lt;.001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560910"/>
                  </a:ext>
                </a:extLst>
              </a:tr>
              <a:tr h="54645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Leadership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4.12(0.68)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4.24(0.65)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&lt;.001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153680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Identity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3.47(0.89)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3.70(0.97)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&lt;.001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088796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Mentoring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4.45(0.71)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346522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Satisfaction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4.35(0.60)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399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680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54CB-246A-4E4E-BF09-B12FF377E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628" y="1435992"/>
            <a:ext cx="3700272" cy="5422008"/>
          </a:xfrm>
        </p:spPr>
        <p:txBody>
          <a:bodyPr>
            <a:normAutofit fontScale="90000"/>
          </a:bodyPr>
          <a:lstStyle/>
          <a:p>
            <a:r>
              <a:rPr lang="en-US" dirty="0"/>
              <a:t>2020 Findings: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+</a:t>
            </a:r>
            <a:br>
              <a:rPr lang="en-US" dirty="0"/>
            </a:br>
            <a:r>
              <a:rPr lang="en-US" sz="2700" dirty="0"/>
              <a:t>Self-Efficacy</a:t>
            </a:r>
            <a:br>
              <a:rPr lang="en-US" sz="2700" dirty="0"/>
            </a:br>
            <a:r>
              <a:rPr lang="en-US" sz="2700" dirty="0"/>
              <a:t>Research Skills</a:t>
            </a:r>
            <a:br>
              <a:rPr lang="en-US" sz="2700" dirty="0"/>
            </a:br>
            <a:r>
              <a:rPr lang="en-US" sz="2700" dirty="0"/>
              <a:t>Sense of Belonging</a:t>
            </a:r>
            <a:br>
              <a:rPr lang="en-US" sz="2700" dirty="0">
                <a:highlight>
                  <a:srgbClr val="FFFF00"/>
                </a:highlight>
              </a:rPr>
            </a:br>
            <a:r>
              <a:rPr lang="en-US" sz="3100" b="1" dirty="0"/>
              <a:t>-</a:t>
            </a:r>
            <a:br>
              <a:rPr lang="en-US" sz="2700" dirty="0"/>
            </a:br>
            <a:r>
              <a:rPr lang="en-US" sz="2700" dirty="0"/>
              <a:t>Attitudes decreased</a:t>
            </a:r>
            <a:br>
              <a:rPr lang="en-US" sz="2700" dirty="0">
                <a:highlight>
                  <a:srgbClr val="FFFF00"/>
                </a:highlight>
              </a:rPr>
            </a:br>
            <a:br>
              <a:rPr lang="en-US" sz="2700" dirty="0">
                <a:highlight>
                  <a:srgbClr val="FFFF00"/>
                </a:highlight>
              </a:rPr>
            </a:br>
            <a:r>
              <a:rPr lang="en-US" sz="2700" b="1" dirty="0"/>
              <a:t>Sense of Belonging was added:</a:t>
            </a:r>
            <a:br>
              <a:rPr lang="en-US" sz="2700" dirty="0"/>
            </a:br>
            <a:r>
              <a:rPr lang="en-US" sz="2700" dirty="0"/>
              <a:t>- to address known persistence factors in literature</a:t>
            </a:r>
            <a:br>
              <a:rPr lang="en-US" sz="2700" dirty="0"/>
            </a:br>
            <a:r>
              <a:rPr lang="en-US" sz="2700" dirty="0"/>
              <a:t>- to investigate community among virtual sites (covid-19)</a:t>
            </a:r>
            <a:br>
              <a:rPr lang="en-US" sz="2700" dirty="0"/>
            </a:br>
            <a:br>
              <a:rPr lang="en-US" sz="3600" dirty="0"/>
            </a:b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80E04C3-5EA5-4C41-80D3-AFA27834DC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292075"/>
              </p:ext>
            </p:extLst>
          </p:nvPr>
        </p:nvGraphicFramePr>
        <p:xfrm>
          <a:off x="4251960" y="357187"/>
          <a:ext cx="7601712" cy="5861037"/>
        </p:xfrm>
        <a:graphic>
          <a:graphicData uri="http://schemas.openxmlformats.org/drawingml/2006/table">
            <a:tbl>
              <a:tblPr firstRow="1" firstCol="1" bandRow="1"/>
              <a:tblGrid>
                <a:gridCol w="2548890">
                  <a:extLst>
                    <a:ext uri="{9D8B030D-6E8A-4147-A177-3AD203B41FA5}">
                      <a16:colId xmlns:a16="http://schemas.microsoft.com/office/drawing/2014/main" val="35358430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1922614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57880577"/>
                    </a:ext>
                  </a:extLst>
                </a:gridCol>
                <a:gridCol w="1338072">
                  <a:extLst>
                    <a:ext uri="{9D8B030D-6E8A-4147-A177-3AD203B41FA5}">
                      <a16:colId xmlns:a16="http://schemas.microsoft.com/office/drawing/2014/main" val="3248539645"/>
                    </a:ext>
                  </a:extLst>
                </a:gridCol>
              </a:tblGrid>
              <a:tr h="788351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Construct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Pre-Survey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Post-Survey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1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  <a:endParaRPr lang="en-US" sz="3700" b="0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111300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Self-Efficacy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3.15 (.78)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4.41* (.56)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.000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098385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Graduate School 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3.90 (.79)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3.77 (.92)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.293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492019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Attitudes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4.41 (.54)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4.17* (.72)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.012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738780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Grit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3.36 (.41)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3.46 (.37)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.096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168109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Research Skills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2.98 (.80)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3.76* (.63)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.000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560910"/>
                  </a:ext>
                </a:extLst>
              </a:tr>
              <a:tr h="54645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Leadership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4.15 (.67)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4.31 (.60)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.094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153680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Identity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3.34 (.92)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3.51 (.98)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.195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088796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+mn-lt"/>
                        </a:rPr>
                        <a:t>Belonging</a:t>
                      </a: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3.91 (.75)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4.16* (.71)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+mn-lt"/>
                        </a:rPr>
                        <a:t>.024</a:t>
                      </a: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099492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Mentoring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4.56 (0.70)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346522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Program Satisfaction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4.35 (0.59)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399524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DCA1F25F-11AF-2E4A-AF48-D1D183FB9F97}"/>
              </a:ext>
            </a:extLst>
          </p:cNvPr>
          <p:cNvSpPr txBox="1"/>
          <p:nvPr/>
        </p:nvSpPr>
        <p:spPr>
          <a:xfrm>
            <a:off x="325628" y="728106"/>
            <a:ext cx="39263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accent1"/>
                </a:solidFill>
                <a:latin typeface="+mj-lt"/>
              </a:rPr>
              <a:t>Virtual Sites developed student skills, confidence and community</a:t>
            </a:r>
            <a:endParaRPr lang="en-US" sz="2000" b="1">
              <a:solidFill>
                <a:schemeClr val="accent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4220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6C465-7154-9C4C-B386-6BB262B54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Survey Outcomes+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CC4967-1569-8047-9E09-E1D32CB6DE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202784"/>
              </p:ext>
            </p:extLst>
          </p:nvPr>
        </p:nvGraphicFramePr>
        <p:xfrm>
          <a:off x="381000" y="1458303"/>
          <a:ext cx="10515599" cy="4261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99">
                  <a:extLst>
                    <a:ext uri="{9D8B030D-6E8A-4147-A177-3AD203B41FA5}">
                      <a16:colId xmlns:a16="http://schemas.microsoft.com/office/drawing/2014/main" val="211590194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1035977034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1789209913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2270049815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4031921612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205657142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623234758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1050763908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587860092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1891890837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1724939101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654147609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4138855069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3128811152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1870687797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852596562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1105147429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801858022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2345500859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1773264197"/>
                    </a:ext>
                  </a:extLst>
                </a:gridCol>
                <a:gridCol w="485990">
                  <a:extLst>
                    <a:ext uri="{9D8B030D-6E8A-4147-A177-3AD203B41FA5}">
                      <a16:colId xmlns:a16="http://schemas.microsoft.com/office/drawing/2014/main" val="89736849"/>
                    </a:ext>
                  </a:extLst>
                </a:gridCol>
              </a:tblGrid>
              <a:tr h="1642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Construct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2010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2011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2012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2013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2015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2016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2017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2018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2019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9548786"/>
                  </a:ext>
                </a:extLst>
              </a:tr>
              <a:tr h="800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Post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Post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Post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Post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Post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Post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Post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Post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Post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Pre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Post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6782495"/>
                  </a:ext>
                </a:extLst>
              </a:tr>
              <a:tr h="328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Self-Efficacy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3.05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(0.47)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3.43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(0.40)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3.11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(0.47)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*3.48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(0.39)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3.75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(0.69)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*4.06 (0.79)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3.81 (0.74)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*4.34 (0.53)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3.87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*4.34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3.67 (0.61)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*4.21 (0.53)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3.71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*4.08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(0.93)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3.67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*4.13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3.56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*4.24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3.15 (.78)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4.41* (.56)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1223096"/>
                  </a:ext>
                </a:extLst>
              </a:tr>
              <a:tr h="492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Graduate School Intent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3.10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(0.46)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3.19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(0.47)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3.22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3.23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3.93 (0.75)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3.93 (0.79)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3.89 (0.65)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*4.06 (0.70)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3.86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3.78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(0.89)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3.83 (0.75)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*3.7 (0.88)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3.84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3.67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(1.04)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3.77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3.75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(0.92)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3.90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3.84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(0.83)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3.90 (.79)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3.77 (.92)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9990736"/>
                  </a:ext>
                </a:extLst>
              </a:tr>
              <a:tr h="328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Attitudes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3.59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(0.32)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3.65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(0.29)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3.67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(0.36)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3.70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(0.38)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3.58 (0.24)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*4.55 (0.49)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4.39 (0.44)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4.43 (0.47)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4.33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4.23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4.33 (0.51)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*4.09 (0.74)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4.36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*4.06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(0.97)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4.33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4.11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4.26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4.02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(0.89)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4.41 (.54)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4.17* (.72)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4820225"/>
                  </a:ext>
                </a:extLst>
              </a:tr>
              <a:tr h="492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Help-Seeking/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Coping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2.94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(0.33)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2.98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(0.37)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2.98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(0.39)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2.98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(0.36)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3.52 (0.48)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3.48 (0.51)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3.40 (0.48)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3.47 (0.45)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3.99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(0.49)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4.01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4.27 (0.61)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4.35 (0.64)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4.34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(0.62)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4.29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(0.97)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4.24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4.29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656889"/>
                  </a:ext>
                </a:extLst>
              </a:tr>
              <a:tr h="492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Research 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Skills/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knowledge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3.22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(0.74)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4.00 (0.77)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3.37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*4.04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3.15 (0.66)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*3.92 (0.59)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3.20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*3.82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(0.96)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3.18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*3.84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3.07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*3.89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2.98 (.80)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3.76* (.63)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554254"/>
                  </a:ext>
                </a:extLst>
              </a:tr>
              <a:tr h="328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Grit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3.36 (0.35)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3.39 (0.40)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3.38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(0.34)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3.31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3.39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(0.43)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*3.47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(0.46)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3.81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(0.49)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3.85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3.36 (.41)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3.46 (.37)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39048933"/>
                  </a:ext>
                </a:extLst>
              </a:tr>
              <a:tr h="328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Scientific 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Identity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3.62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(0.88)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3.81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(1.06)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3.42 (0.91)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*3.68 (1.00)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3.37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(1.03)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*3.47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(1.28)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3.40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(0.94)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*3.59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(1.03)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3.46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(0.89)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*3.72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(0.95)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3.34 (.92)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3.51 (.98)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8965858"/>
                  </a:ext>
                </a:extLst>
              </a:tr>
              <a:tr h="328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Scientific 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Leadership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4.24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*4.37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(0.56)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4.18 (0.60)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*4.30 (0.65)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4.09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(0.73)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*4.15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(1.07)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4.00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*4.18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(0.77)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4.14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*4.24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(0.66)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4.15 (.67)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4.31 (.60)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2925279"/>
                  </a:ext>
                </a:extLst>
              </a:tr>
              <a:tr h="328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Sense of Belonging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3.91 (.75)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4.16* (.71)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983222"/>
                  </a:ext>
                </a:extLst>
              </a:tr>
              <a:tr h="49267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Mentoring 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4.47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(0.74)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>
                          <a:effectLst/>
                        </a:rPr>
                        <a:t>4.38 (0.84)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4.44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4.41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(0.74)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 NA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4.45</a:t>
                      </a:r>
                      <a:endParaRPr lang="en-US" sz="1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</a:rPr>
                        <a:t>(0.71)</a:t>
                      </a:r>
                      <a:endParaRPr lang="en-US" sz="12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88616103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A54EB65E-3259-5A4C-94C4-43B2F82CBEF9}"/>
              </a:ext>
            </a:extLst>
          </p:cNvPr>
          <p:cNvSpPr/>
          <p:nvPr/>
        </p:nvSpPr>
        <p:spPr>
          <a:xfrm>
            <a:off x="2218265" y="5940399"/>
            <a:ext cx="389467" cy="3048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94CF2F-4A4F-F241-A0EE-070D7ABCD4DE}"/>
              </a:ext>
            </a:extLst>
          </p:cNvPr>
          <p:cNvSpPr txBox="1"/>
          <p:nvPr/>
        </p:nvSpPr>
        <p:spPr>
          <a:xfrm>
            <a:off x="2607732" y="5875867"/>
            <a:ext cx="75522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Gray indicates construct not used	+These results are non-matched pairs</a:t>
            </a:r>
          </a:p>
          <a:p>
            <a:pPr algn="ctr"/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*statistically significant change at p&lt;.05</a:t>
            </a:r>
          </a:p>
        </p:txBody>
      </p:sp>
    </p:spTree>
    <p:extLst>
      <p:ext uri="{BB962C8B-B14F-4D97-AF65-F5344CB8AC3E}">
        <p14:creationId xmlns:p14="http://schemas.microsoft.com/office/powerpoint/2010/main" val="4776119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2173F-EC99-784E-B527-1791BEB39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5A077-B7D8-064E-8A1F-A694DB9AC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/>
              <a:t>Rorrer, A., Allen, J., and Zuo, H. (2018). A National Study of Undergraduate Research Experiences in Computing: Implications for Culturally Relevant Pedagogy. </a:t>
            </a:r>
            <a:r>
              <a:rPr lang="en-US" sz="1600" i="1"/>
              <a:t>Association of Computing Machinery's 49th Technical Symposium in computing Science Education</a:t>
            </a:r>
            <a:r>
              <a:rPr lang="en-US" sz="1600"/>
              <a:t>, https://doi.org/10.1145/3159450.3159510.</a:t>
            </a:r>
          </a:p>
          <a:p>
            <a:r>
              <a:rPr lang="en-US" sz="1600"/>
              <a:t>Rorrer, A., and Swan, B. (2017). Developing Inclusive Lab Climates for Undergraduate Research Programs: A National Study of Computing Faculty. </a:t>
            </a:r>
            <a:r>
              <a:rPr lang="en-US" sz="1600" i="1"/>
              <a:t>ICERi 2017 Proceedings The 10th Annual International Conference on Education, Research and Innovation</a:t>
            </a:r>
            <a:r>
              <a:rPr lang="en-US" sz="1600"/>
              <a:t> [to be published].</a:t>
            </a:r>
          </a:p>
          <a:p>
            <a:r>
              <a:rPr lang="en-US" sz="1600"/>
              <a:t>Rorrer, A. (2016). An Evaluation Capacity Building Toolkit for Principal Investigators of Undergraduate Research Experiences: A Demonstration of Transforming Theory into Practice, </a:t>
            </a:r>
            <a:r>
              <a:rPr lang="en-US" sz="1600" i="1" u="sng">
                <a:hlinkClick r:id="rId2"/>
              </a:rPr>
              <a:t>Evaluation and Program Planning, Volume 55, </a:t>
            </a:r>
            <a:r>
              <a:rPr lang="en-US" sz="1600" i="1"/>
              <a:t>April 2016, Pages 103-111</a:t>
            </a:r>
            <a:r>
              <a:rPr lang="en-US" sz="1600"/>
              <a:t>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4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490EA-616E-0641-A7F8-DB252E510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 of CISE REU Evaluation Toolkit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7C339-3C54-A047-B68A-5AC16FDAD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948" y="1496926"/>
            <a:ext cx="4203032" cy="4718637"/>
          </a:xfrm>
        </p:spPr>
        <p:txBody>
          <a:bodyPr>
            <a:normAutofit fontScale="70000" lnSpcReduction="20000"/>
          </a:bodyPr>
          <a:lstStyle/>
          <a:p>
            <a:pPr marL="0" indent="0" defTabSz="543305">
              <a:spcBef>
                <a:spcPts val="2900"/>
              </a:spcBef>
              <a:buClrTx/>
              <a:buSzTx/>
              <a:buNone/>
              <a:defRPr sz="2604">
                <a:effectLst>
                  <a:outerShdw blurRad="47244" dist="23622" dir="5400000" rotWithShape="0">
                    <a:srgbClr val="000000"/>
                  </a:outerShdw>
                </a:effectLst>
              </a:defRPr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</a:p>
          <a:p>
            <a:pPr defTabSz="543305">
              <a:spcBef>
                <a:spcPts val="2900"/>
              </a:spcBef>
              <a:buClrTx/>
              <a:buSzPct val="100000"/>
              <a:buFont typeface="Wingdings" pitchFamily="2" charset="2"/>
              <a:buChar char="Ø"/>
              <a:defRPr sz="2604">
                <a:effectLst>
                  <a:outerShdw blurRad="47244" dist="23622" dir="5400000" rotWithShape="0">
                    <a:srgbClr val="000000"/>
                  </a:outerShdw>
                </a:effectLst>
              </a:defRPr>
            </a:pP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Educate and support CISE REU PIs in site evaluation</a:t>
            </a:r>
          </a:p>
          <a:p>
            <a:pPr defTabSz="543305">
              <a:spcBef>
                <a:spcPts val="2900"/>
              </a:spcBef>
              <a:buClrTx/>
              <a:buSzPct val="100000"/>
              <a:buFont typeface="Wingdings" pitchFamily="2" charset="2"/>
              <a:buChar char="Ø"/>
              <a:defRPr sz="2604">
                <a:effectLst>
                  <a:outerShdw blurRad="47244" dist="23622" dir="5400000" rotWithShape="0">
                    <a:srgbClr val="000000"/>
                  </a:outerShdw>
                </a:effectLst>
              </a:defRPr>
            </a:pP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 CISE community of aggregate outcomes</a:t>
            </a:r>
          </a:p>
          <a:p>
            <a:pPr marL="0" indent="0" defTabSz="543305">
              <a:spcBef>
                <a:spcPts val="2900"/>
              </a:spcBef>
              <a:buClrTx/>
              <a:buSzTx/>
              <a:buNone/>
              <a:defRPr sz="2604">
                <a:effectLst>
                  <a:outerShdw blurRad="47244" dist="23622" dir="5400000" rotWithShape="0">
                    <a:srgbClr val="000000"/>
                  </a:outerShdw>
                </a:effectLst>
              </a:defRPr>
            </a:pPr>
            <a:r>
              <a:rPr lang="en-US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Tools</a:t>
            </a:r>
          </a:p>
          <a:p>
            <a:pPr marL="311254" indent="-311254" defTabSz="543305">
              <a:spcBef>
                <a:spcPts val="2900"/>
              </a:spcBef>
              <a:buClrTx/>
              <a:defRPr sz="2604">
                <a:effectLst>
                  <a:outerShdw blurRad="47244" dist="23622" dir="5400000" rotWithShape="0">
                    <a:srgbClr val="000000"/>
                  </a:outerShdw>
                </a:effectLst>
              </a:defRPr>
            </a:pP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Common Application</a:t>
            </a:r>
          </a:p>
          <a:p>
            <a:pPr marL="311254" indent="-311254" defTabSz="543305">
              <a:spcBef>
                <a:spcPts val="2900"/>
              </a:spcBef>
              <a:buClrTx/>
              <a:defRPr sz="2604">
                <a:effectLst>
                  <a:outerShdw blurRad="47244" dist="23622" dir="5400000" rotWithShape="0">
                    <a:srgbClr val="000000"/>
                  </a:outerShdw>
                </a:effectLst>
              </a:defRPr>
            </a:pP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Shared Applicant Pool</a:t>
            </a:r>
          </a:p>
          <a:p>
            <a:pPr marL="311254" indent="-311254" defTabSz="543305">
              <a:spcBef>
                <a:spcPts val="2900"/>
              </a:spcBef>
              <a:buClrTx/>
              <a:defRPr sz="2604">
                <a:effectLst>
                  <a:outerShdw blurRad="47244" dist="23622" dir="5400000" rotWithShape="0">
                    <a:srgbClr val="000000"/>
                  </a:outerShdw>
                </a:effectLst>
              </a:defRPr>
            </a:pP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la Carte Survey</a:t>
            </a:r>
          </a:p>
          <a:p>
            <a:pPr marL="311254" indent="-311254" defTabSz="543305">
              <a:spcBef>
                <a:spcPts val="2900"/>
              </a:spcBef>
              <a:buClrTx/>
              <a:defRPr sz="2604">
                <a:effectLst>
                  <a:outerShdw blurRad="47244" dist="23622" dir="5400000" rotWithShape="0">
                    <a:srgbClr val="000000"/>
                  </a:outerShdw>
                </a:effectLst>
              </a:defRPr>
            </a:pPr>
            <a:r>
              <a:rPr lang="en-US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Alumni Tracking Tool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DF1150-9D6E-3D4C-8AEC-9BD2F95DE8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327" y="1458326"/>
            <a:ext cx="6603978" cy="435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031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4A4CA-59F0-EF44-B83E-B13E32E51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of Common Applications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DD807E-5D7D-4044-B00E-265FC0984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641694"/>
              </p:ext>
            </p:extLst>
          </p:nvPr>
        </p:nvGraphicFramePr>
        <p:xfrm>
          <a:off x="838200" y="2367280"/>
          <a:ext cx="10258459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568">
                  <a:extLst>
                    <a:ext uri="{9D8B030D-6E8A-4147-A177-3AD203B41FA5}">
                      <a16:colId xmlns:a16="http://schemas.microsoft.com/office/drawing/2014/main" val="2477986889"/>
                    </a:ext>
                  </a:extLst>
                </a:gridCol>
                <a:gridCol w="1161566">
                  <a:extLst>
                    <a:ext uri="{9D8B030D-6E8A-4147-A177-3AD203B41FA5}">
                      <a16:colId xmlns:a16="http://schemas.microsoft.com/office/drawing/2014/main" val="363348197"/>
                    </a:ext>
                  </a:extLst>
                </a:gridCol>
                <a:gridCol w="844060">
                  <a:extLst>
                    <a:ext uri="{9D8B030D-6E8A-4147-A177-3AD203B41FA5}">
                      <a16:colId xmlns:a16="http://schemas.microsoft.com/office/drawing/2014/main" val="1557979269"/>
                    </a:ext>
                  </a:extLst>
                </a:gridCol>
                <a:gridCol w="863242">
                  <a:extLst>
                    <a:ext uri="{9D8B030D-6E8A-4147-A177-3AD203B41FA5}">
                      <a16:colId xmlns:a16="http://schemas.microsoft.com/office/drawing/2014/main" val="2837178962"/>
                    </a:ext>
                  </a:extLst>
                </a:gridCol>
                <a:gridCol w="901609">
                  <a:extLst>
                    <a:ext uri="{9D8B030D-6E8A-4147-A177-3AD203B41FA5}">
                      <a16:colId xmlns:a16="http://schemas.microsoft.com/office/drawing/2014/main" val="2569791738"/>
                    </a:ext>
                  </a:extLst>
                </a:gridCol>
                <a:gridCol w="834468">
                  <a:extLst>
                    <a:ext uri="{9D8B030D-6E8A-4147-A177-3AD203B41FA5}">
                      <a16:colId xmlns:a16="http://schemas.microsoft.com/office/drawing/2014/main" val="3762474269"/>
                    </a:ext>
                  </a:extLst>
                </a:gridCol>
                <a:gridCol w="796101">
                  <a:extLst>
                    <a:ext uri="{9D8B030D-6E8A-4147-A177-3AD203B41FA5}">
                      <a16:colId xmlns:a16="http://schemas.microsoft.com/office/drawing/2014/main" val="1684085804"/>
                    </a:ext>
                  </a:extLst>
                </a:gridCol>
                <a:gridCol w="690594">
                  <a:extLst>
                    <a:ext uri="{9D8B030D-6E8A-4147-A177-3AD203B41FA5}">
                      <a16:colId xmlns:a16="http://schemas.microsoft.com/office/drawing/2014/main" val="1802333929"/>
                    </a:ext>
                  </a:extLst>
                </a:gridCol>
                <a:gridCol w="690594">
                  <a:extLst>
                    <a:ext uri="{9D8B030D-6E8A-4147-A177-3AD203B41FA5}">
                      <a16:colId xmlns:a16="http://schemas.microsoft.com/office/drawing/2014/main" val="3431146543"/>
                    </a:ext>
                  </a:extLst>
                </a:gridCol>
                <a:gridCol w="690595">
                  <a:extLst>
                    <a:ext uri="{9D8B030D-6E8A-4147-A177-3AD203B41FA5}">
                      <a16:colId xmlns:a16="http://schemas.microsoft.com/office/drawing/2014/main" val="2631244715"/>
                    </a:ext>
                  </a:extLst>
                </a:gridCol>
                <a:gridCol w="681531">
                  <a:extLst>
                    <a:ext uri="{9D8B030D-6E8A-4147-A177-3AD203B41FA5}">
                      <a16:colId xmlns:a16="http://schemas.microsoft.com/office/drawing/2014/main" val="3457985618"/>
                    </a:ext>
                  </a:extLst>
                </a:gridCol>
                <a:gridCol w="681531">
                  <a:extLst>
                    <a:ext uri="{9D8B030D-6E8A-4147-A177-3AD203B41FA5}">
                      <a16:colId xmlns:a16="http://schemas.microsoft.com/office/drawing/2014/main" val="37255275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547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# Sites Used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52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Unique Appliants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1562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1982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3456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3205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1573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865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% Female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386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% URM*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19240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727EB9E-7E12-1A4D-8E88-2D1CD099F7E7}"/>
              </a:ext>
            </a:extLst>
          </p:cNvPr>
          <p:cNvSpPr txBox="1"/>
          <p:nvPr/>
        </p:nvSpPr>
        <p:spPr>
          <a:xfrm>
            <a:off x="2346157" y="4490720"/>
            <a:ext cx="8750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URM= all ethnicities except Caucasian and Asian</a:t>
            </a:r>
          </a:p>
        </p:txBody>
      </p:sp>
    </p:spTree>
    <p:extLst>
      <p:ext uri="{BB962C8B-B14F-4D97-AF65-F5344CB8AC3E}">
        <p14:creationId xmlns:p14="http://schemas.microsoft.com/office/powerpoint/2010/main" val="978363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5473C-AF32-8A40-B8DB-78D708D52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Survey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8049C-B939-8F45-8DBB-51B4C8877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141495" cy="4351338"/>
          </a:xfrm>
        </p:spPr>
        <p:txBody>
          <a:bodyPr/>
          <a:lstStyle/>
          <a:p>
            <a:r>
              <a:rPr lang="en-US"/>
              <a:t>Piloted in 2010</a:t>
            </a:r>
          </a:p>
          <a:p>
            <a:r>
              <a:rPr lang="en-US"/>
              <a:t>Deployed as Pre/Post annually</a:t>
            </a:r>
          </a:p>
        </p:txBody>
      </p:sp>
      <p:graphicFrame>
        <p:nvGraphicFramePr>
          <p:cNvPr id="5" name="Table">
            <a:extLst>
              <a:ext uri="{FF2B5EF4-FFF2-40B4-BE49-F238E27FC236}">
                <a16:creationId xmlns:a16="http://schemas.microsoft.com/office/drawing/2014/main" id="{835C8E84-B1E1-7C4B-8840-C1F1ACC45D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1038557"/>
              </p:ext>
            </p:extLst>
          </p:nvPr>
        </p:nvGraphicFramePr>
        <p:xfrm>
          <a:off x="5979695" y="681037"/>
          <a:ext cx="5291888" cy="5365552"/>
        </p:xfrm>
        <a:graphic>
          <a:graphicData uri="http://schemas.openxmlformats.org/drawingml/2006/table">
            <a:tbl>
              <a:tblPr firstRow="1" firstCol="1" lastRow="1"/>
              <a:tblGrid>
                <a:gridCol w="1953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8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223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cap="all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Construct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cap="all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Origin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030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sym typeface="Helvetica Neue Medium"/>
                        </a:rPr>
                        <a:t>Self-Efficacy</a:t>
                      </a:r>
                    </a:p>
                  </a:txBody>
                  <a:tcPr marL="50800" marR="50800" marT="50800" marB="50800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</a:rPr>
                        <a:t>Bandura (1997); LAESE (AWE Assessment Project)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107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sym typeface="Helvetica Neue Medium"/>
                        </a:rPr>
                        <a:t>Grad School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 sz="1600"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Ajzen’s (2001) theory of planned behavior 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7223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sym typeface="Helvetica Neue Medium"/>
                        </a:rPr>
                        <a:t>Attitudes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 sz="1600"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Hoegh &amp; Moskal (2009)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7223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sym typeface="Helvetica Neue Medium"/>
                        </a:rPr>
                        <a:t>Help-Seeking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 sz="1600"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Struthers, Perry &amp; Menec (2000)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7223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sym typeface="Helvetica Neue Medium"/>
                        </a:rPr>
                        <a:t>Grit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ea typeface="Helvetica"/>
                          <a:cs typeface="Helvetica"/>
                          <a:sym typeface="Helvetica"/>
                        </a:rPr>
                        <a:t>Duckworth &amp; Quinn (2009)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2107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sym typeface="Helvetica Neue Medium"/>
                        </a:rPr>
                        <a:t>Research Skills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 sz="1600"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Survey of Undergraduate Research Experiences (Lopatto)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7223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sym typeface="Helvetica Neue Medium"/>
                        </a:rPr>
                        <a:t>Scientific Leadership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 sz="1600"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Chemers, et al. (2011)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7223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sym typeface="Helvetica Neue Medium"/>
                        </a:rPr>
                        <a:t>Scientific Identity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 sz="1600"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Chemers, et al. (2011)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7223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sym typeface="Helvetica Neue Medium"/>
                        </a:rPr>
                        <a:t>Mentoring (post)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 sz="1600"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n-lt"/>
                        </a:rPr>
                        <a:t>Berk, et al. (2005)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7223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  <a:sym typeface="Helvetica Neue Medium"/>
                        </a:rPr>
                        <a:t>Satisfaction (Post)</a:t>
                      </a:r>
                    </a:p>
                  </a:txBody>
                  <a:tcPr marL="50800" marR="50800" marT="50800" marB="50800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+mn-lt"/>
                        </a:rPr>
                        <a:t>Working Group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7223">
                <a:tc gridSpan="2">
                  <a:txBody>
                    <a:bodyPr/>
                    <a:lstStyle/>
                    <a:p>
                      <a:pPr algn="ctr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5 point likert scale Items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endParaRPr sz="1600" cap="all">
                        <a:solidFill>
                          <a:srgbClr val="FFFFFF"/>
                        </a:solidFill>
                        <a:effectLst>
                          <a:outerShdw blurRad="25400" dist="25400" dir="5400000" rotWithShape="0">
                            <a:srgbClr val="000000">
                              <a:alpha val="30000"/>
                            </a:srgbClr>
                          </a:outerShdw>
                        </a:effectLst>
                        <a:sym typeface="Helvetica Neue Medium"/>
                      </a:endParaRPr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28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0B63C-0B07-7444-819D-8DE65780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Survey Items</a:t>
            </a:r>
          </a:p>
        </p:txBody>
      </p:sp>
      <p:graphicFrame>
        <p:nvGraphicFramePr>
          <p:cNvPr id="5" name="Table">
            <a:extLst>
              <a:ext uri="{FF2B5EF4-FFF2-40B4-BE49-F238E27FC236}">
                <a16:creationId xmlns:a16="http://schemas.microsoft.com/office/drawing/2014/main" id="{F39287A8-EB18-5244-85A7-BA6E22A810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775910"/>
              </p:ext>
            </p:extLst>
          </p:nvPr>
        </p:nvGraphicFramePr>
        <p:xfrm>
          <a:off x="658171" y="1306094"/>
          <a:ext cx="11060587" cy="4848781"/>
        </p:xfrm>
        <a:graphic>
          <a:graphicData uri="http://schemas.openxmlformats.org/drawingml/2006/table">
            <a:tbl>
              <a:tblPr firstRow="1" firstCol="1"/>
              <a:tblGrid>
                <a:gridCol w="40834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7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50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cap="all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Construct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3F1DF"/>
                      </a:solidFill>
                      <a:miter lim="400000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cap="all">
                          <a:solidFill>
                            <a:srgbClr val="FFFFFF"/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Sample Item</a:t>
                      </a:r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FIRST ITEM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5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Please indicate the specific field applicable to your research project: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Self-Efficacy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I can understand research literature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Grad School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 plan to apply to graduate school in a computing discipline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Attitudes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 like to use [x] to solve problems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Help-Seeking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When I do poorly on an exam….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Grit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 am diligent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Research Skills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Formulate a research hypothesis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Scientific Leadership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 know how to be a good team member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Scientific Identity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I feel like I belong in science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Mentoring (post)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lnSpc>
                          <a:spcPct val="110000"/>
                        </a:lnSpc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My mentor was approachable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8311">
                <a:tc>
                  <a:txBody>
                    <a:bodyPr/>
                    <a:lstStyle/>
                    <a:p>
                      <a:pPr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 cap="all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sym typeface="Helvetica Neue Medium"/>
                        </a:rPr>
                        <a:t>Satisfaction (Post)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160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>
                            <a:outerShdw blurRad="25400" dist="25400" dir="5400000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</a:rPr>
                        <a:t>How satisfied were you with your research experience</a:t>
                      </a:r>
                    </a:p>
                  </a:txBody>
                  <a:tcPr marL="63500" marR="63500" marT="63500" marB="63500" anchor="ctr" horzOverflow="overflow">
                    <a:lnR w="12700">
                      <a:solidFill>
                        <a:srgbClr val="F3F1DF"/>
                      </a:solidFill>
                      <a:miter lim="400000"/>
                    </a:lnR>
                    <a:lnB w="12700">
                      <a:solidFill>
                        <a:srgbClr val="F3F1DF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2539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54CB-246A-4E4E-BF09-B12FF377E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2018 </a:t>
            </a: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bg1"/>
                </a:solidFill>
              </a:rPr>
              <a:t>Survey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FBA79-AE1E-1349-B84A-BF4BC088B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2644518"/>
            <a:ext cx="9013052" cy="3327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86 Sites Deployed Survey</a:t>
            </a:r>
          </a:p>
          <a:p>
            <a:r>
              <a:rPr lang="en-US" sz="2000" dirty="0">
                <a:solidFill>
                  <a:schemeClr val="bg1"/>
                </a:solidFill>
              </a:rPr>
              <a:t>Pre Survey n =  468</a:t>
            </a:r>
          </a:p>
          <a:p>
            <a:r>
              <a:rPr lang="en-US" sz="2000" dirty="0">
                <a:solidFill>
                  <a:schemeClr val="bg1"/>
                </a:solidFill>
              </a:rPr>
              <a:t>Post Survey n = 365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3F245D6-64DE-4E48-A429-C6D4863FA4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63373614"/>
              </p:ext>
            </p:extLst>
          </p:nvPr>
        </p:nvGraphicFramePr>
        <p:xfrm>
          <a:off x="4618335" y="365125"/>
          <a:ext cx="2996678" cy="3063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AAE3717-F5D8-554A-A3CB-BBCE47E2F1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2801260"/>
              </p:ext>
            </p:extLst>
          </p:nvPr>
        </p:nvGraphicFramePr>
        <p:xfrm>
          <a:off x="8115301" y="228599"/>
          <a:ext cx="3836518" cy="3033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CC8C976-43CC-6344-B9FB-1AC80A6D64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6019037"/>
              </p:ext>
            </p:extLst>
          </p:nvPr>
        </p:nvGraphicFramePr>
        <p:xfrm>
          <a:off x="4038600" y="3321489"/>
          <a:ext cx="4322341" cy="323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6E2A87C-553C-1B43-A490-A8B97DF73D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50880261"/>
              </p:ext>
            </p:extLst>
          </p:nvPr>
        </p:nvGraphicFramePr>
        <p:xfrm>
          <a:off x="7743760" y="3321489"/>
          <a:ext cx="4322342" cy="3198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D7A7FC9-6BBC-5246-9B6F-052B0A580469}"/>
              </a:ext>
            </a:extLst>
          </p:cNvPr>
          <p:cNvSpPr txBox="1"/>
          <p:nvPr/>
        </p:nvSpPr>
        <p:spPr>
          <a:xfrm>
            <a:off x="298765" y="5870605"/>
            <a:ext cx="5161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URM= all ethnicities except Caucasian and Asian</a:t>
            </a:r>
          </a:p>
        </p:txBody>
      </p:sp>
    </p:spTree>
    <p:extLst>
      <p:ext uri="{BB962C8B-B14F-4D97-AF65-F5344CB8AC3E}">
        <p14:creationId xmlns:p14="http://schemas.microsoft.com/office/powerpoint/2010/main" val="34519480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54CB-246A-4E4E-BF09-B12FF377E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2019</a:t>
            </a:r>
            <a:br>
              <a:rPr lang="en-US" sz="4000" dirty="0">
                <a:solidFill>
                  <a:schemeClr val="bg2"/>
                </a:solidFill>
              </a:rPr>
            </a:br>
            <a:r>
              <a:rPr lang="en-US" sz="4000" dirty="0">
                <a:solidFill>
                  <a:schemeClr val="bg2"/>
                </a:solidFill>
              </a:rPr>
              <a:t>Survey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FBA79-AE1E-1349-B84A-BF4BC088B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2644518"/>
            <a:ext cx="9013052" cy="3327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93 Sites Deployed Survey</a:t>
            </a:r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>
                <a:solidFill>
                  <a:schemeClr val="bg2"/>
                </a:solidFill>
              </a:rPr>
              <a:t>Pre Survey n =  730</a:t>
            </a:r>
          </a:p>
          <a:p>
            <a:r>
              <a:rPr lang="en-US" sz="2000" dirty="0">
                <a:solidFill>
                  <a:schemeClr val="bg2"/>
                </a:solidFill>
              </a:rPr>
              <a:t>Post Survey n =  606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AAE3717-F5D8-554A-A3CB-BBCE47E2F1A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9171707"/>
              </p:ext>
            </p:extLst>
          </p:nvPr>
        </p:nvGraphicFramePr>
        <p:xfrm>
          <a:off x="8115301" y="228599"/>
          <a:ext cx="3836518" cy="3033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CC8C976-43CC-6344-B9FB-1AC80A6D64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4562554"/>
              </p:ext>
            </p:extLst>
          </p:nvPr>
        </p:nvGraphicFramePr>
        <p:xfrm>
          <a:off x="4044985" y="3428998"/>
          <a:ext cx="4322341" cy="323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6E2A87C-553C-1B43-A490-A8B97DF73D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74723420"/>
              </p:ext>
            </p:extLst>
          </p:nvPr>
        </p:nvGraphicFramePr>
        <p:xfrm>
          <a:off x="7757345" y="3428998"/>
          <a:ext cx="4322342" cy="3198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78B0ACE-B591-AC49-8F04-C5036445A8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719437"/>
              </p:ext>
            </p:extLst>
          </p:nvPr>
        </p:nvGraphicFramePr>
        <p:xfrm>
          <a:off x="4228206" y="365125"/>
          <a:ext cx="4139120" cy="284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30F2DCE-179E-7F4C-8261-15C89480A0FB}"/>
              </a:ext>
            </a:extLst>
          </p:cNvPr>
          <p:cNvSpPr txBox="1"/>
          <p:nvPr/>
        </p:nvSpPr>
        <p:spPr>
          <a:xfrm>
            <a:off x="312350" y="5930477"/>
            <a:ext cx="5161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URM= all ethnicities except Caucasian and Asian</a:t>
            </a:r>
          </a:p>
        </p:txBody>
      </p:sp>
    </p:spTree>
    <p:extLst>
      <p:ext uri="{BB962C8B-B14F-4D97-AF65-F5344CB8AC3E}">
        <p14:creationId xmlns:p14="http://schemas.microsoft.com/office/powerpoint/2010/main" val="1764958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54CB-246A-4E4E-BF09-B12FF377E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9013052" cy="1623312"/>
          </a:xfrm>
        </p:spPr>
        <p:txBody>
          <a:bodyPr anchor="b">
            <a:normAutofit/>
          </a:bodyPr>
          <a:lstStyle/>
          <a:p>
            <a:r>
              <a:rPr lang="en-US" sz="4000" dirty="0">
                <a:solidFill>
                  <a:schemeClr val="bg2"/>
                </a:solidFill>
              </a:rPr>
              <a:t>2020</a:t>
            </a:r>
            <a:br>
              <a:rPr lang="en-US" sz="4000" dirty="0">
                <a:solidFill>
                  <a:schemeClr val="bg2"/>
                </a:solidFill>
              </a:rPr>
            </a:br>
            <a:r>
              <a:rPr lang="en-US" sz="4000" dirty="0">
                <a:solidFill>
                  <a:schemeClr val="bg2"/>
                </a:solidFill>
              </a:rPr>
              <a:t>Survey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FBA79-AE1E-1349-B84A-BF4BC088B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2603226"/>
            <a:ext cx="9013052" cy="33272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9 Sites Deployed Survey*</a:t>
            </a:r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>
                <a:solidFill>
                  <a:schemeClr val="bg2"/>
                </a:solidFill>
              </a:rPr>
              <a:t>Pre Survey n =  94</a:t>
            </a:r>
          </a:p>
          <a:p>
            <a:r>
              <a:rPr lang="en-US" sz="2000" dirty="0">
                <a:solidFill>
                  <a:schemeClr val="bg2"/>
                </a:solidFill>
              </a:rPr>
              <a:t>Post Survey n =  83</a:t>
            </a:r>
          </a:p>
          <a:p>
            <a:endParaRPr lang="en-US" sz="2000" dirty="0">
              <a:solidFill>
                <a:schemeClr val="bg2"/>
              </a:solidFill>
            </a:endParaRPr>
          </a:p>
          <a:p>
            <a:r>
              <a:rPr lang="en-US" sz="2000" dirty="0">
                <a:solidFill>
                  <a:schemeClr val="bg2"/>
                </a:solidFill>
              </a:rPr>
              <a:t>*Covid-19 disrupted many sites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AAE3717-F5D8-554A-A3CB-BBCE47E2F1A5}"/>
              </a:ext>
            </a:extLst>
          </p:cNvPr>
          <p:cNvGraphicFramePr/>
          <p:nvPr/>
        </p:nvGraphicFramePr>
        <p:xfrm>
          <a:off x="8115301" y="228599"/>
          <a:ext cx="3836518" cy="3033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7CC8C976-43CC-6344-B9FB-1AC80A6D646A}"/>
              </a:ext>
            </a:extLst>
          </p:cNvPr>
          <p:cNvGraphicFramePr/>
          <p:nvPr/>
        </p:nvGraphicFramePr>
        <p:xfrm>
          <a:off x="4044985" y="3428998"/>
          <a:ext cx="4322341" cy="3230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6E2A87C-553C-1B43-A490-A8B97DF73D83}"/>
              </a:ext>
            </a:extLst>
          </p:cNvPr>
          <p:cNvGraphicFramePr/>
          <p:nvPr/>
        </p:nvGraphicFramePr>
        <p:xfrm>
          <a:off x="7757345" y="3428998"/>
          <a:ext cx="4322342" cy="3198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78B0ACE-B591-AC49-8F04-C5036445A893}"/>
              </a:ext>
            </a:extLst>
          </p:cNvPr>
          <p:cNvGraphicFramePr/>
          <p:nvPr/>
        </p:nvGraphicFramePr>
        <p:xfrm>
          <a:off x="4228206" y="365125"/>
          <a:ext cx="4139120" cy="2840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30F2DCE-179E-7F4C-8261-15C89480A0FB}"/>
              </a:ext>
            </a:extLst>
          </p:cNvPr>
          <p:cNvSpPr txBox="1"/>
          <p:nvPr/>
        </p:nvSpPr>
        <p:spPr>
          <a:xfrm>
            <a:off x="312350" y="5930477"/>
            <a:ext cx="5161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/>
                </a:solidFill>
              </a:rPr>
              <a:t>URM= all ethnicities except Caucasian and Asian</a:t>
            </a:r>
          </a:p>
        </p:txBody>
      </p:sp>
    </p:spTree>
    <p:extLst>
      <p:ext uri="{BB962C8B-B14F-4D97-AF65-F5344CB8AC3E}">
        <p14:creationId xmlns:p14="http://schemas.microsoft.com/office/powerpoint/2010/main" val="14108194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454CB-246A-4E4E-BF09-B12FF377E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800814"/>
            <a:ext cx="3401568" cy="5861037"/>
          </a:xfrm>
        </p:spPr>
        <p:txBody>
          <a:bodyPr>
            <a:normAutofit fontScale="90000"/>
          </a:bodyPr>
          <a:lstStyle/>
          <a:p>
            <a:r>
              <a:rPr lang="en-US" dirty="0"/>
              <a:t>2018 Findings*</a:t>
            </a:r>
            <a:br>
              <a:rPr lang="en-US" dirty="0"/>
            </a:br>
            <a:r>
              <a:rPr lang="en-US" dirty="0"/>
              <a:t>+</a:t>
            </a:r>
            <a:br>
              <a:rPr lang="en-US" dirty="0"/>
            </a:br>
            <a:r>
              <a:rPr lang="en-US" sz="3200" dirty="0"/>
              <a:t>Self-Efficacy</a:t>
            </a:r>
            <a:br>
              <a:rPr lang="en-US" sz="3200" dirty="0"/>
            </a:br>
            <a:r>
              <a:rPr lang="en-US" sz="3200" dirty="0"/>
              <a:t>Help Seeking/Coping</a:t>
            </a:r>
            <a:br>
              <a:rPr lang="en-US" sz="3200" dirty="0"/>
            </a:br>
            <a:r>
              <a:rPr lang="en-US" sz="3200" dirty="0"/>
              <a:t>Grit</a:t>
            </a:r>
            <a:br>
              <a:rPr lang="en-US" sz="3200" dirty="0"/>
            </a:br>
            <a:r>
              <a:rPr lang="en-US" sz="3200" dirty="0"/>
              <a:t>Research Skills</a:t>
            </a:r>
            <a:br>
              <a:rPr lang="en-US" sz="3200" dirty="0"/>
            </a:br>
            <a:r>
              <a:rPr lang="en-US" sz="3200" dirty="0"/>
              <a:t>Leadership</a:t>
            </a:r>
            <a:br>
              <a:rPr lang="en-US" sz="3200" dirty="0"/>
            </a:br>
            <a:r>
              <a:rPr lang="en-US" sz="3200" dirty="0"/>
              <a:t>Identity</a:t>
            </a:r>
            <a:br>
              <a:rPr lang="en-US" sz="3200" dirty="0"/>
            </a:br>
            <a:r>
              <a:rPr lang="en-US" dirty="0"/>
              <a:t> -</a:t>
            </a:r>
            <a:br>
              <a:rPr lang="en-US" sz="3200" dirty="0"/>
            </a:br>
            <a:r>
              <a:rPr lang="en-US" sz="3200" dirty="0"/>
              <a:t>Graduate Intent</a:t>
            </a:r>
            <a:br>
              <a:rPr lang="en-US" sz="3200" dirty="0"/>
            </a:br>
            <a:r>
              <a:rPr lang="en-US" sz="3200" dirty="0"/>
              <a:t>Attitude</a:t>
            </a:r>
            <a:br>
              <a:rPr lang="en-US" sz="3200" dirty="0"/>
            </a:br>
            <a:br>
              <a:rPr lang="en-US" sz="1200" dirty="0"/>
            </a:br>
            <a:r>
              <a:rPr lang="en-US" sz="1200" dirty="0"/>
              <a:t>*</a:t>
            </a:r>
            <a:r>
              <a:rPr lang="en-US" sz="1600" dirty="0"/>
              <a:t>These are matched pairs.</a:t>
            </a:r>
            <a:br>
              <a:rPr lang="en-US" sz="3200" dirty="0"/>
            </a:b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80E04C3-5EA5-4C41-80D3-AFA27834DC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463075"/>
              </p:ext>
            </p:extLst>
          </p:nvPr>
        </p:nvGraphicFramePr>
        <p:xfrm>
          <a:off x="4251960" y="357187"/>
          <a:ext cx="7601712" cy="5861037"/>
        </p:xfrm>
        <a:graphic>
          <a:graphicData uri="http://schemas.openxmlformats.org/drawingml/2006/table">
            <a:tbl>
              <a:tblPr firstRow="1" firstCol="1" bandRow="1"/>
              <a:tblGrid>
                <a:gridCol w="2548890">
                  <a:extLst>
                    <a:ext uri="{9D8B030D-6E8A-4147-A177-3AD203B41FA5}">
                      <a16:colId xmlns:a16="http://schemas.microsoft.com/office/drawing/2014/main" val="35358430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61922614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57880577"/>
                    </a:ext>
                  </a:extLst>
                </a:gridCol>
                <a:gridCol w="1338072">
                  <a:extLst>
                    <a:ext uri="{9D8B030D-6E8A-4147-A177-3AD203B41FA5}">
                      <a16:colId xmlns:a16="http://schemas.microsoft.com/office/drawing/2014/main" val="3248539645"/>
                    </a:ext>
                  </a:extLst>
                </a:gridCol>
              </a:tblGrid>
              <a:tr h="788351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Construct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Pre-Survey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Post-Survey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1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  <a:endParaRPr lang="en-US" sz="3700" b="0" i="1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111300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Self-Efficacy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3.62(0.68)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4.13(0.69)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&lt;.001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098385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Graduate School 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3.77(0.78)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3.74(0.91)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.63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8492019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Attitudes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4.30(0.54)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4.09(0.75)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&lt;.001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7738780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Help-Seeking/Coping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4.20(0.70)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4.28(0.67)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.24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168109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Grit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3.38(0.41)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3.46(0.48)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.002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1560910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Research Skills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3.19(0.71)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3.84(0.59)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&lt;.001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7890972"/>
                  </a:ext>
                </a:extLst>
              </a:tr>
              <a:tr h="54645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Leadership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3.97(0.76)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4.18(0.77)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&lt;.001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9153680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Identity</a:t>
                      </a:r>
                      <a:endParaRPr lang="en-US" sz="37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3.36(0.94)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3.59(1.00)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&lt;.001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5088796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Mentoring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4.41(0.74)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346522"/>
                  </a:ext>
                </a:extLst>
              </a:tr>
              <a:tr h="468095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Satisfaction</a:t>
                      </a:r>
                      <a:endParaRPr lang="en-US" sz="37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4.32(0.60)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i="0" u="none" strike="noStrike" dirty="0"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 NA</a:t>
                      </a:r>
                      <a:endParaRPr lang="en-US" sz="37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40195" marR="140195" marT="1947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3399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088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30672</TotalTime>
  <Words>1761</Words>
  <Application>Microsoft Macintosh PowerPoint</Application>
  <PresentationFormat>Widescreen</PresentationFormat>
  <Paragraphs>601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Helvetica</vt:lpstr>
      <vt:lpstr>Helvetica Neue Medium</vt:lpstr>
      <vt:lpstr>Times New Roman</vt:lpstr>
      <vt:lpstr>Wingdings</vt:lpstr>
      <vt:lpstr>Office Theme</vt:lpstr>
      <vt:lpstr>CISE REU Evaluation Toolkit 2020 Summative Report for Summer Programs</vt:lpstr>
      <vt:lpstr>Overview of CISE REU Evaluation Toolkit</vt:lpstr>
      <vt:lpstr>Summary of Common Applications</vt:lpstr>
      <vt:lpstr>Survey Overview</vt:lpstr>
      <vt:lpstr>Sample Survey Items</vt:lpstr>
      <vt:lpstr>2018  Survey Participants</vt:lpstr>
      <vt:lpstr>2019 Survey Participants</vt:lpstr>
      <vt:lpstr>2020 Survey Participants</vt:lpstr>
      <vt:lpstr>2018 Findings* + Self-Efficacy Help Seeking/Coping Grit Research Skills Leadership Identity  - Graduate Intent Attitude  *These are matched pairs.  </vt:lpstr>
      <vt:lpstr>2019 Findings* + Self-Efficacy Grit Research Skills Leadership Identity  - Graduate Intent Attitude  *These are matched pairs. </vt:lpstr>
      <vt:lpstr>2020 Findings:  + Self-Efficacy Research Skills Sense of Belonging - Attitudes decreased  Sense of Belonging was added: - to address known persistence factors in literature - to investigate community among virtual sites (covid-19)   </vt:lpstr>
      <vt:lpstr>Summary of Survey Outcomes+</vt:lpstr>
      <vt:lpstr>Publications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Sun, Ting</dc:creator>
  <cp:lastModifiedBy>Microsoft Office User</cp:lastModifiedBy>
  <cp:revision>28</cp:revision>
  <dcterms:created xsi:type="dcterms:W3CDTF">2019-12-09T20:58:24Z</dcterms:created>
  <dcterms:modified xsi:type="dcterms:W3CDTF">2021-03-05T20:48:54Z</dcterms:modified>
</cp:coreProperties>
</file>